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59" r:id="rId4"/>
    <p:sldId id="260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3" r:id="rId13"/>
    <p:sldId id="276" r:id="rId14"/>
    <p:sldId id="277" r:id="rId15"/>
  </p:sldIdLst>
  <p:sldSz cx="9144000" cy="6858000" type="screen4x3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5D7D"/>
    <a:srgbClr val="4FB3F7"/>
    <a:srgbClr val="3E9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>
      <p:cViewPr varScale="1">
        <p:scale>
          <a:sx n="108" d="100"/>
          <a:sy n="108" d="100"/>
        </p:scale>
        <p:origin x="-1728" y="-84"/>
      </p:cViewPr>
      <p:guideLst>
        <p:guide orient="horz" pos="212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  <a:prstGeom prst="rect">
            <a:avLst/>
          </a:prstGeom>
        </p:spPr>
        <p:txBody>
          <a:bodyPr bIns="9144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  <a:prstGeom prst="rect">
            <a:avLst/>
          </a:prstGeo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anose="020B0502040204020203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  <a:prstGeom prst="rect">
            <a:avLst/>
          </a:prstGeo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anose="020B0502040204020203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anose="020B0502040204020203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anose="020B0502040204020203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  <a:prstGeom prst="rect">
            <a:avLst/>
          </a:prstGeo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  <a:prstGeom prst="rect">
            <a:avLst/>
          </a:prstGeo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107504" y="6550222"/>
            <a:ext cx="7763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Nancy He      WhatsApp:008615023063591    Email: </a:t>
            </a:r>
            <a:r>
              <a:rPr lang="en-US" altLang="zh-CN" sz="1400" b="1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admin@cqgrace.cn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21640" y="139208"/>
            <a:ext cx="2857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Chongqing Grace Trading Co., Ltd</a:t>
            </a:r>
            <a:endParaRPr lang="zh-CN" altLang="en-US" sz="1400" dirty="0">
              <a:latin typeface="+mj-lt"/>
            </a:endParaRPr>
          </a:p>
        </p:txBody>
      </p:sp>
      <p:pic>
        <p:nvPicPr>
          <p:cNvPr id="10" name="图片 9" descr="Logo2副本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7950" y="147024"/>
            <a:ext cx="313690" cy="3136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9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5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11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7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1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7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97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5301208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zh-CN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oadway" panose="04040905080B02020502" pitchFamily="82" charset="0"/>
                <a:ea typeface="Cambria" panose="02040503050406030204" pitchFamily="18" charset="0"/>
              </a:rPr>
              <a:t>ISO9001    </a:t>
            </a:r>
            <a:r>
              <a:rPr lang="en-US" altLang="zh-CN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oadway" panose="04040905080B02020502" pitchFamily="82" charset="0"/>
                <a:ea typeface="Cambria" panose="02040503050406030204" pitchFamily="18" charset="0"/>
              </a:rPr>
              <a:t> 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oadway" panose="04040905080B02020502" pitchFamily="82" charset="0"/>
                <a:ea typeface="Cambria" panose="02040503050406030204" pitchFamily="18" charset="0"/>
              </a:rPr>
              <a:t>200</a:t>
            </a:r>
            <a:r>
              <a:rPr lang="en-US" altLang="zh-CN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oadway" panose="04040905080B02020502" pitchFamily="82" charset="0"/>
                <a:ea typeface="Cambria" panose="02040503050406030204" pitchFamily="18" charset="0"/>
              </a:rPr>
              <a:t>millon 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pcs</a:t>
            </a:r>
            <a:r>
              <a:rPr lang="zh-CN" alt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             </a:t>
            </a:r>
            <a:r>
              <a:rPr lang="en-US" altLang="zh-CN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oadway" panose="04040905080B02020502" pitchFamily="82" charset="0"/>
                <a:ea typeface="Cambria" panose="02040503050406030204" pitchFamily="18" charset="0"/>
              </a:rPr>
              <a:t>30000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sqm</a:t>
            </a:r>
            <a:r>
              <a:rPr lang="en-US" altLang="zh-CN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</a:rPr>
              <a:t>s</a:t>
            </a:r>
            <a:endParaRPr lang="zh-CN" alt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352" y="600909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Bauhaus 93" panose="04030905020B02020C02" pitchFamily="82" charset="0"/>
              </a:rPr>
              <a:t>Quality System                         Rebar Coupler                                 Factory Area               </a:t>
            </a:r>
            <a:endParaRPr lang="zh-CN" altLang="en-US" dirty="0">
              <a:latin typeface="Bauhaus 93" panose="04030905020B02020C02" pitchFamily="82" charset="0"/>
            </a:endParaRPr>
          </a:p>
        </p:txBody>
      </p:sp>
      <p:pic>
        <p:nvPicPr>
          <p:cNvPr id="2" name="Picture 2" descr="https://gimg2.baidu.com/image_search/src=http%3A%2F%2Fpic3.zhimg.com%2Fv2-0b2f51c8dfdbf87fde1a1f81966f08a2_1440w.jpg%3Fsource%3D172ae18b&amp;refer=http%3A%2F%2Fpic3.zhimg.com&amp;app=2002&amp;size=f9999,10000&amp;q=a80&amp;n=0&amp;g=0n&amp;fmt=auto?sec=1663569636&amp;t=00e338dae80f994f032a1842f2171cc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514249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07504" y="125848"/>
            <a:ext cx="1885446" cy="648073"/>
            <a:chOff x="107504" y="125848"/>
            <a:chExt cx="1885446" cy="64807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77" t="7569" b="12474"/>
            <a:stretch>
              <a:fillRect/>
            </a:stretch>
          </p:blipFill>
          <p:spPr>
            <a:xfrm>
              <a:off x="755576" y="125848"/>
              <a:ext cx="1237374" cy="648073"/>
            </a:xfrm>
            <a:prstGeom prst="rect">
              <a:avLst/>
            </a:prstGeom>
          </p:spPr>
        </p:pic>
        <p:pic>
          <p:nvPicPr>
            <p:cNvPr id="6" name="图片 5" descr="Logo2副本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04" y="125849"/>
              <a:ext cx="648072" cy="6480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30346" y="1556792"/>
            <a:ext cx="4389726" cy="3356028"/>
            <a:chOff x="827584" y="1432023"/>
            <a:chExt cx="4389726" cy="335602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432023"/>
              <a:ext cx="2514308" cy="3355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1" y="1432023"/>
              <a:ext cx="1797439" cy="1030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1" y="2462664"/>
              <a:ext cx="1779703" cy="987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1" y="3451260"/>
              <a:ext cx="1779703" cy="1336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32766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899428"/>
            <a:ext cx="5136342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altLang="zh-CN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Britannic Bold" panose="020B0903060703020204" pitchFamily="34" charset="0"/>
              </a:rPr>
              <a:t>Cementitious</a:t>
            </a:r>
            <a:r>
              <a:rPr lang="en-US" altLang="zh-CN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Britannic Bold" panose="020B0903060703020204" pitchFamily="34" charset="0"/>
              </a:rPr>
              <a:t> Grout for Sleeve of Rebar Splicing </a:t>
            </a:r>
            <a:endParaRPr lang="zh-CN" altLang="en-US" b="1" dirty="0">
              <a:ln w="50800"/>
              <a:solidFill>
                <a:schemeClr val="bg1">
                  <a:shade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5445224"/>
            <a:ext cx="663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Different type grouts for low / normal/ high temperature based on </a:t>
            </a:r>
            <a:endParaRPr lang="en-US" altLang="zh-CN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altLang="zh-C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JG/T 408-2019 quality standard. </a:t>
            </a:r>
            <a:endParaRPr lang="zh-CN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35864"/>
            <a:ext cx="1800200" cy="12938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E:\Nancy He\重庆格睿思\产品照片\产品-QF\2.挤压套筒\挤压套筒220413 (5)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17174" b="4166"/>
          <a:stretch>
            <a:fillRect/>
          </a:stretch>
        </p:blipFill>
        <p:spPr bwMode="auto">
          <a:xfrm>
            <a:off x="5279953" y="3284984"/>
            <a:ext cx="1995854" cy="15181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536504" cy="287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17148"/>
            <a:ext cx="2186726" cy="15398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32040" y="564368"/>
            <a:ext cx="4028667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altLang="zh-CN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Britannic Bold" panose="020B0903060703020204" pitchFamily="34" charset="0"/>
              </a:rPr>
              <a:t>Straight Thread Rebar Coupler Series</a:t>
            </a:r>
            <a:endParaRPr lang="zh-CN" altLang="en-US" b="1" dirty="0">
              <a:ln w="50800"/>
              <a:solidFill>
                <a:schemeClr val="bg1">
                  <a:shade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2040" y="1052736"/>
            <a:ext cx="414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It’s the most popular and widely used type coupler </a:t>
            </a:r>
            <a:endParaRPr lang="en-US" altLang="zh-CN" sz="1400" dirty="0" smtClean="0"/>
          </a:p>
          <a:p>
            <a:r>
              <a:rPr lang="en-US" altLang="zh-CN" sz="1400" dirty="0" smtClean="0"/>
              <a:t>in rebar connection, </a:t>
            </a:r>
            <a:endParaRPr lang="zh-CN" altLang="en-US" sz="1400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51899" y="5013176"/>
          <a:ext cx="8324556" cy="1440160"/>
        </p:xfrm>
        <a:graphic>
          <a:graphicData uri="http://schemas.openxmlformats.org/drawingml/2006/table">
            <a:tbl>
              <a:tblPr/>
              <a:tblGrid>
                <a:gridCol w="2077584"/>
                <a:gridCol w="624697"/>
                <a:gridCol w="546610"/>
                <a:gridCol w="516169"/>
                <a:gridCol w="498964"/>
                <a:gridCol w="546610"/>
                <a:gridCol w="468523"/>
                <a:gridCol w="546610"/>
                <a:gridCol w="546610"/>
                <a:gridCol w="546610"/>
                <a:gridCol w="468523"/>
                <a:gridCol w="468523"/>
                <a:gridCol w="468523"/>
              </a:tblGrid>
              <a:tr h="461899">
                <a:tc>
                  <a:txBody>
                    <a:bodyPr/>
                    <a:lstStyle/>
                    <a:p>
                      <a:pPr algn="ctr" latinLnBrk="1"/>
                      <a:endParaRPr lang="zh-CN" altLang="en-US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 smtClean="0">
                          <a:solidFill>
                            <a:srgbClr val="333333"/>
                          </a:solidFill>
                          <a:effectLst/>
                        </a:rPr>
                        <a:t>Diameter requirements</a:t>
                      </a:r>
                      <a:endParaRPr lang="zh-CN" altLang="en-US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618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 smtClean="0">
                          <a:solidFill>
                            <a:srgbClr val="333333"/>
                          </a:solidFill>
                          <a:effectLst/>
                        </a:rPr>
                        <a:t>Rebar diameter (mm)</a:t>
                      </a:r>
                      <a:endParaRPr lang="en-US" altLang="zh-CN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12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14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16</a:t>
                      </a:r>
                      <a:endParaRPr lang="en-US" altLang="zh-CN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18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20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22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25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28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32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36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40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50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636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 smtClean="0">
                          <a:solidFill>
                            <a:srgbClr val="333333"/>
                          </a:solidFill>
                          <a:effectLst/>
                        </a:rPr>
                        <a:t>Coupler diameter(</a:t>
                      </a:r>
                      <a:r>
                        <a:rPr lang="en-US" sz="1400" dirty="0" smtClean="0">
                          <a:solidFill>
                            <a:srgbClr val="333333"/>
                          </a:solidFill>
                          <a:effectLst/>
                        </a:rPr>
                        <a:t>mm)</a:t>
                      </a:r>
                      <a:endParaRPr lang="en-US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12</a:t>
                      </a:r>
                      <a:endParaRPr lang="en-US" altLang="zh-CN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14</a:t>
                      </a:r>
                      <a:endParaRPr lang="en-US" altLang="zh-CN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16</a:t>
                      </a:r>
                      <a:endParaRPr lang="en-US" altLang="zh-CN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18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20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22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25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28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32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36</a:t>
                      </a:r>
                      <a:endParaRPr lang="en-US" altLang="zh-CN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40</a:t>
                      </a:r>
                      <a:endParaRPr lang="en-US" altLang="zh-CN" sz="1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50</a:t>
                      </a:r>
                      <a:endParaRPr lang="en-US" altLang="zh-CN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73597" marR="73597" marT="14719" marB="14719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915445" cy="61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82398" y="1993388"/>
            <a:ext cx="395813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years, we are always 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cooperated with Chinese 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overnment enterprises like: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China Railway Construction 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Corporation 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Limited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China 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Railway Engineering 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Limited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China Communications Construction 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Ltd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China State Construction 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Corporation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China 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Petroleum &amp; Chemical 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Corporation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China Metallurgical Group Corp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Chongqing Construction Engineering 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Group 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Co., Ltd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流程图: 联系 5"/>
          <p:cNvSpPr/>
          <p:nvPr/>
        </p:nvSpPr>
        <p:spPr>
          <a:xfrm>
            <a:off x="5246394" y="2996952"/>
            <a:ext cx="72008" cy="72008"/>
          </a:xfrm>
          <a:prstGeom prst="flowChartConnector">
            <a:avLst/>
          </a:prstGeom>
          <a:solidFill>
            <a:srgbClr val="4FB3F7"/>
          </a:solidFill>
          <a:ln>
            <a:solidFill>
              <a:srgbClr val="4FB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联系 9"/>
          <p:cNvSpPr/>
          <p:nvPr/>
        </p:nvSpPr>
        <p:spPr>
          <a:xfrm>
            <a:off x="5255187" y="3537012"/>
            <a:ext cx="72008" cy="72008"/>
          </a:xfrm>
          <a:prstGeom prst="flowChartConnector">
            <a:avLst/>
          </a:prstGeom>
          <a:solidFill>
            <a:srgbClr val="4FB3F7"/>
          </a:solidFill>
          <a:ln>
            <a:solidFill>
              <a:srgbClr val="4FB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联系 10"/>
          <p:cNvSpPr/>
          <p:nvPr/>
        </p:nvSpPr>
        <p:spPr>
          <a:xfrm>
            <a:off x="5255187" y="4077072"/>
            <a:ext cx="72008" cy="72008"/>
          </a:xfrm>
          <a:prstGeom prst="flowChartConnector">
            <a:avLst/>
          </a:prstGeom>
          <a:solidFill>
            <a:srgbClr val="4FB3F7"/>
          </a:solidFill>
          <a:ln>
            <a:solidFill>
              <a:srgbClr val="4FB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联系 11"/>
          <p:cNvSpPr/>
          <p:nvPr/>
        </p:nvSpPr>
        <p:spPr>
          <a:xfrm>
            <a:off x="5269214" y="4653136"/>
            <a:ext cx="72008" cy="72008"/>
          </a:xfrm>
          <a:prstGeom prst="flowChartConnector">
            <a:avLst/>
          </a:prstGeom>
          <a:solidFill>
            <a:srgbClr val="4FB3F7"/>
          </a:solidFill>
          <a:ln>
            <a:solidFill>
              <a:srgbClr val="4FB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联系 12"/>
          <p:cNvSpPr/>
          <p:nvPr/>
        </p:nvSpPr>
        <p:spPr>
          <a:xfrm>
            <a:off x="5271882" y="5176066"/>
            <a:ext cx="72008" cy="72008"/>
          </a:xfrm>
          <a:prstGeom prst="flowChartConnector">
            <a:avLst/>
          </a:prstGeom>
          <a:solidFill>
            <a:srgbClr val="4FB3F7"/>
          </a:solidFill>
          <a:ln>
            <a:solidFill>
              <a:srgbClr val="4FB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联系 13"/>
          <p:cNvSpPr/>
          <p:nvPr/>
        </p:nvSpPr>
        <p:spPr>
          <a:xfrm>
            <a:off x="5256076" y="5733256"/>
            <a:ext cx="72008" cy="72008"/>
          </a:xfrm>
          <a:prstGeom prst="flowChartConnector">
            <a:avLst/>
          </a:prstGeom>
          <a:solidFill>
            <a:srgbClr val="4FB3F7"/>
          </a:solidFill>
          <a:ln>
            <a:solidFill>
              <a:srgbClr val="4FB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联系 14"/>
          <p:cNvSpPr/>
          <p:nvPr/>
        </p:nvSpPr>
        <p:spPr>
          <a:xfrm>
            <a:off x="5271882" y="5994403"/>
            <a:ext cx="72008" cy="72008"/>
          </a:xfrm>
          <a:prstGeom prst="flowChartConnector">
            <a:avLst/>
          </a:prstGeom>
          <a:solidFill>
            <a:srgbClr val="4FB3F7"/>
          </a:solidFill>
          <a:ln>
            <a:solidFill>
              <a:srgbClr val="4FB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07504" y="105143"/>
            <a:ext cx="1885446" cy="648073"/>
            <a:chOff x="107504" y="125848"/>
            <a:chExt cx="1885446" cy="64807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77" t="7569" b="12474"/>
            <a:stretch>
              <a:fillRect/>
            </a:stretch>
          </p:blipFill>
          <p:spPr>
            <a:xfrm>
              <a:off x="755576" y="125848"/>
              <a:ext cx="1237374" cy="648073"/>
            </a:xfrm>
            <a:prstGeom prst="rect">
              <a:avLst/>
            </a:prstGeom>
          </p:spPr>
        </p:pic>
        <p:pic>
          <p:nvPicPr>
            <p:cNvPr id="19" name="图片 18" descr="Logo2副本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04" y="125849"/>
              <a:ext cx="648072" cy="6480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58812"/>
          <a:stretch>
            <a:fillRect/>
          </a:stretch>
        </p:blipFill>
        <p:spPr>
          <a:xfrm>
            <a:off x="179512" y="609222"/>
            <a:ext cx="4095772" cy="15531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" b="56223"/>
          <a:stretch>
            <a:fillRect/>
          </a:stretch>
        </p:blipFill>
        <p:spPr>
          <a:xfrm>
            <a:off x="4771815" y="260648"/>
            <a:ext cx="3949012" cy="192627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292132" y="3906001"/>
            <a:ext cx="3983151" cy="220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8"/>
          <a:stretch>
            <a:fillRect/>
          </a:stretch>
        </p:blipFill>
        <p:spPr bwMode="auto">
          <a:xfrm>
            <a:off x="4757352" y="4217163"/>
            <a:ext cx="3977939" cy="20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17"/>
          <a:stretch>
            <a:fillRect/>
          </a:stretch>
        </p:blipFill>
        <p:spPr bwMode="auto">
          <a:xfrm>
            <a:off x="4771815" y="2214969"/>
            <a:ext cx="3977939" cy="200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90"/>
          <a:stretch>
            <a:fillRect/>
          </a:stretch>
        </p:blipFill>
        <p:spPr bwMode="auto">
          <a:xfrm>
            <a:off x="179512" y="2162348"/>
            <a:ext cx="4097337" cy="170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1286" y="890717"/>
            <a:ext cx="3886043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altLang="zh-CN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We </a:t>
            </a:r>
            <a:r>
              <a:rPr lang="en-US" altLang="zh-CN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are young</a:t>
            </a:r>
            <a:r>
              <a:rPr lang="zh-CN" alt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！</a:t>
            </a:r>
            <a:endParaRPr lang="en-US" altLang="zh-CN" sz="28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  <a:p>
            <a:r>
              <a:rPr lang="en-US" altLang="zh-CN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zh-CN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We are strong!</a:t>
            </a:r>
            <a:endParaRPr lang="zh-CN" alt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400708"/>
            <a:ext cx="87416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mission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high-quality steel sleeves for world projects to make buildings stronger and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safer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5536" y="2276872"/>
            <a:ext cx="4460429" cy="25078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317500" dist="50800" dir="2700000" sx="83000" sy="83000" algn="ctr" rotWithShape="0">
              <a:srgbClr val="FF0000">
                <a:alpha val="7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4664"/>
            <a:ext cx="3965531" cy="29283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sx="15000" sy="15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9912" y="205209"/>
            <a:ext cx="5381562" cy="36004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Our Certificate &amp; Honor 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3474"/>
            <a:ext cx="2927148" cy="3715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59" y="1180810"/>
            <a:ext cx="2965631" cy="361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17"/>
          <a:stretch>
            <a:fillRect/>
          </a:stretch>
        </p:blipFill>
        <p:spPr bwMode="auto">
          <a:xfrm>
            <a:off x="6072291" y="1174449"/>
            <a:ext cx="2987824" cy="369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301208"/>
            <a:ext cx="7832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16</a:t>
            </a:r>
            <a:r>
              <a:rPr lang="en-US" altLang="zh-CN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Qualification certificates</a:t>
            </a:r>
            <a:endParaRPr lang="en-US" altLang="zh-CN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Black" pitchFamily="34" charset="0"/>
              <a:ea typeface="Segoe UI Black" pitchFamily="34" charset="0"/>
            </a:endParaRPr>
          </a:p>
          <a:p>
            <a:r>
              <a:rPr lang="en-US" altLang="zh-CN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                    </a:t>
            </a:r>
            <a:r>
              <a:rPr lang="en-US" altLang="zh-CN" sz="2400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43</a:t>
            </a:r>
            <a:r>
              <a:rPr lang="en-US" altLang="zh-CN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Enterprise </a:t>
            </a:r>
            <a:r>
              <a:rPr lang="en-US" altLang="zh-CN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honors</a:t>
            </a:r>
            <a:endParaRPr lang="en-US" altLang="zh-CN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Black" pitchFamily="34" charset="0"/>
              <a:ea typeface="Segoe UI Black" pitchFamily="34" charset="0"/>
            </a:endParaRPr>
          </a:p>
          <a:p>
            <a:r>
              <a:rPr lang="en-US" altLang="zh-CN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altLang="zh-CN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                                     </a:t>
            </a:r>
            <a:r>
              <a:rPr lang="en-US" altLang="zh-CN" sz="240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31 </a:t>
            </a:r>
            <a:r>
              <a:rPr lang="en-US" altLang="zh-CN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</a:rPr>
              <a:t>design patents certificates</a:t>
            </a:r>
            <a:endParaRPr lang="zh-CN" alt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7113" b="7550"/>
          <a:stretch>
            <a:fillRect/>
          </a:stretch>
        </p:blipFill>
        <p:spPr bwMode="auto">
          <a:xfrm>
            <a:off x="2813538" y="853190"/>
            <a:ext cx="6078942" cy="372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67544" y="1196752"/>
            <a:ext cx="22527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altLang="zh-CN" sz="32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Grouted</a:t>
            </a:r>
            <a:endParaRPr lang="en-US" altLang="zh-CN" sz="3200" b="1" cap="all" dirty="0" smtClean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ea"/>
              <a:ea typeface="+mj-ea"/>
            </a:endParaRPr>
          </a:p>
          <a:p>
            <a:pPr algn="ctr"/>
            <a:r>
              <a:rPr lang="en-US" altLang="zh-CN" sz="3200" b="1" cap="all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Coupler</a:t>
            </a:r>
            <a:endParaRPr lang="en-US" altLang="zh-CN" sz="3200" b="1" cap="all" dirty="0" smtClean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ea"/>
              <a:ea typeface="+mj-ea"/>
            </a:endParaRPr>
          </a:p>
          <a:p>
            <a:pPr algn="ctr"/>
            <a:r>
              <a:rPr lang="en-US" altLang="zh-CN" sz="3200" b="1" cap="all" spc="0" dirty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ea"/>
                <a:ea typeface="+mj-ea"/>
              </a:rPr>
              <a:t>Series</a:t>
            </a:r>
            <a:endParaRPr lang="zh-CN" altLang="en-US" sz="3200" b="1" cap="all" spc="0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2040" y="851520"/>
            <a:ext cx="3522118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contourW="12700" prstMaterial="metal">
              <a:bevelT w="38100" h="254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r>
              <a:rPr lang="en-US" altLang="zh-CN" sz="2400" dirty="0" smtClean="0">
                <a:ln w="50800"/>
                <a:solidFill>
                  <a:schemeClr val="bg1">
                    <a:shade val="50000"/>
                  </a:schemeClr>
                </a:solidFill>
                <a:latin typeface="Britannic Bold" panose="020B0903060703020204" pitchFamily="34" charset="0"/>
              </a:rPr>
              <a:t>Grout coupler for bridge</a:t>
            </a:r>
            <a:endParaRPr lang="zh-CN" altLang="en-US" sz="2400" dirty="0">
              <a:ln w="50800"/>
              <a:solidFill>
                <a:schemeClr val="bg1">
                  <a:shade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967" y="3641228"/>
            <a:ext cx="3390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Full grouted sleeve is that </a:t>
            </a:r>
            <a:endParaRPr lang="en-US" altLang="zh-CN" dirty="0" smtClean="0"/>
          </a:p>
          <a:p>
            <a:r>
              <a:rPr lang="en-US" altLang="zh-CN" dirty="0" smtClean="0"/>
              <a:t>both ends of </a:t>
            </a:r>
            <a:r>
              <a:rPr lang="en-US" altLang="zh-CN" dirty="0"/>
              <a:t>the cylinder </a:t>
            </a:r>
            <a:r>
              <a:rPr lang="en-US" altLang="zh-CN" dirty="0" smtClean="0"/>
              <a:t>are </a:t>
            </a:r>
            <a:endParaRPr lang="en-US" altLang="zh-CN" dirty="0" smtClean="0"/>
          </a:p>
          <a:p>
            <a:r>
              <a:rPr lang="en-US" altLang="zh-CN" dirty="0" smtClean="0"/>
              <a:t>grouted to connect </a:t>
            </a:r>
            <a:r>
              <a:rPr lang="en-US" altLang="zh-CN" dirty="0"/>
              <a:t>the </a:t>
            </a:r>
            <a:r>
              <a:rPr lang="en-US" altLang="zh-CN" dirty="0" smtClean="0"/>
              <a:t>steel bar</a:t>
            </a:r>
            <a:endParaRPr lang="zh-CN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381689" cy="3001522"/>
          </a:xfrm>
          <a:prstGeom prst="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45772"/>
            <a:ext cx="3737205" cy="2973906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8" y="908720"/>
            <a:ext cx="4101008" cy="196151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413723"/>
            <a:ext cx="2491388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contourW="12700" prstMaterial="metal">
              <a:bevelT w="38100" h="25400"/>
              <a:extrusionClr>
                <a:schemeClr val="bg1">
                  <a:lumMod val="50000"/>
                </a:schemeClr>
              </a:extrusionClr>
              <a:contourClr>
                <a:schemeClr val="bg1">
                  <a:lumMod val="50000"/>
                </a:schemeClr>
              </a:contourClr>
            </a:sp3d>
          </a:bodyPr>
          <a:lstStyle/>
          <a:p>
            <a:r>
              <a:rPr lang="en-US" altLang="zh-CN" sz="2400" dirty="0" smtClean="0">
                <a:ln w="50800"/>
                <a:solidFill>
                  <a:schemeClr val="bg1">
                    <a:shade val="50000"/>
                  </a:schemeClr>
                </a:solidFill>
                <a:latin typeface="Britannic Bold" panose="020B0903060703020204" pitchFamily="34" charset="0"/>
              </a:rPr>
              <a:t>Half-grout Sleeve</a:t>
            </a:r>
            <a:endParaRPr lang="zh-CN" altLang="en-US" sz="2400" dirty="0">
              <a:ln w="50800"/>
              <a:solidFill>
                <a:schemeClr val="bg1">
                  <a:shade val="50000"/>
                </a:schemeClr>
              </a:solidFill>
              <a:latin typeface="Britannic Bold" panose="020B0903060703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42" y="548680"/>
            <a:ext cx="4232721" cy="265341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4" y="2363439"/>
            <a:ext cx="4166394" cy="414734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92080" y="4421976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Semi-grouted coupler is that one </a:t>
            </a:r>
            <a:r>
              <a:rPr lang="en-US" altLang="zh-CN" dirty="0"/>
              <a:t>end of the cylinder is </a:t>
            </a:r>
            <a:r>
              <a:rPr lang="en-US" altLang="zh-CN" dirty="0" smtClean="0"/>
              <a:t>connected </a:t>
            </a:r>
            <a:r>
              <a:rPr lang="en-US" altLang="zh-CN" dirty="0">
                <a:solidFill>
                  <a:schemeClr val="bg1"/>
                </a:solidFill>
              </a:rPr>
              <a:t>by grouting, and </a:t>
            </a:r>
            <a:r>
              <a:rPr lang="en-US" altLang="zh-CN" dirty="0" smtClean="0">
                <a:solidFill>
                  <a:schemeClr val="bg1"/>
                </a:solidFill>
              </a:rPr>
              <a:t>the </a:t>
            </a:r>
            <a:r>
              <a:rPr lang="en-US" altLang="zh-CN" dirty="0">
                <a:solidFill>
                  <a:schemeClr val="bg1"/>
                </a:solidFill>
              </a:rPr>
              <a:t>other end is connected </a:t>
            </a:r>
            <a:r>
              <a:rPr lang="en-US" altLang="zh-CN" dirty="0" smtClean="0">
                <a:solidFill>
                  <a:schemeClr val="bg1"/>
                </a:solidFill>
              </a:rPr>
              <a:t>by </a:t>
            </a:r>
            <a:r>
              <a:rPr lang="en-US" altLang="zh-CN" dirty="0">
                <a:solidFill>
                  <a:schemeClr val="bg1"/>
                </a:solidFill>
              </a:rPr>
              <a:t>non-grouting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" b="-1"/>
          <a:stretch>
            <a:fillRect/>
          </a:stretch>
        </p:blipFill>
        <p:spPr bwMode="auto">
          <a:xfrm>
            <a:off x="43372" y="908720"/>
            <a:ext cx="897826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1" cy="379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980728"/>
            <a:ext cx="7964040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altLang="zh-CN" sz="2400" b="1" dirty="0">
                <a:ln w="50800"/>
                <a:solidFill>
                  <a:schemeClr val="bg1">
                    <a:shade val="50000"/>
                  </a:schemeClr>
                </a:solidFill>
                <a:latin typeface="Britannic Bold" panose="020B0903060703020204" pitchFamily="34" charset="0"/>
                <a:ea typeface="Segoe UI Black" pitchFamily="34" charset="0"/>
              </a:rPr>
              <a:t>Bellows</a:t>
            </a:r>
            <a:r>
              <a:rPr lang="en-US" altLang="zh-CN" sz="2400" b="1" dirty="0">
                <a:ln w="50800"/>
                <a:solidFill>
                  <a:schemeClr val="bg1">
                    <a:shade val="50000"/>
                  </a:schemeClr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altLang="zh-CN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egoe UI Black" pitchFamily="34" charset="0"/>
                <a:ea typeface="Segoe UI Black" pitchFamily="34" charset="0"/>
              </a:rPr>
              <a:t>Grouting Sleeve </a:t>
            </a:r>
            <a:r>
              <a:rPr lang="en-US" altLang="zh-CN" sz="2400" b="1" dirty="0">
                <a:ln w="50800"/>
                <a:solidFill>
                  <a:schemeClr val="bg1">
                    <a:shade val="50000"/>
                  </a:schemeClr>
                </a:solidFill>
                <a:latin typeface="Segoe UI Black" pitchFamily="34" charset="0"/>
                <a:ea typeface="Segoe UI Black" pitchFamily="34" charset="0"/>
              </a:rPr>
              <a:t>for </a:t>
            </a:r>
            <a:r>
              <a:rPr lang="en-US" altLang="zh-CN" sz="2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egoe UI Black" pitchFamily="34" charset="0"/>
                <a:ea typeface="Segoe UI Black" pitchFamily="34" charset="0"/>
              </a:rPr>
              <a:t>Cover Beam Anchorage</a:t>
            </a:r>
            <a:endParaRPr lang="zh-CN" altLang="en-US" sz="2400" b="1" dirty="0">
              <a:ln w="50800"/>
              <a:solidFill>
                <a:schemeClr val="bg1">
                  <a:shade val="50000"/>
                </a:schemeClr>
              </a:solidFill>
              <a:latin typeface="Segoe UI Black" pitchFamily="34" charset="0"/>
            </a:endParaRPr>
          </a:p>
        </p:txBody>
      </p:sp>
      <p:pic>
        <p:nvPicPr>
          <p:cNvPr id="6" name="图片框 111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39552" y="1628800"/>
            <a:ext cx="4106511" cy="277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700808"/>
            <a:ext cx="2188955" cy="32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23086" y="5013176"/>
          <a:ext cx="8645953" cy="15403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4296"/>
                <a:gridCol w="1752712"/>
                <a:gridCol w="494903"/>
                <a:gridCol w="1952392"/>
                <a:gridCol w="1781650"/>
              </a:tblGrid>
              <a:tr h="33148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Corrugated Duct Grouting Coupler for Bent Cap Anchorage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594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Corrugated duct out diameter  D/mm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dirty="0">
                          <a:effectLst/>
                        </a:rPr>
                        <a:t>89±2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Rebar diameter /mm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28 / 32 / 36 / 40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</a:tr>
              <a:tr h="2660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Coupler thickness   t/mm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dirty="0">
                          <a:effectLst/>
                        </a:rPr>
                        <a:t>2±0.5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corrugated height   a/mm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3~5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</a:tr>
              <a:tr h="33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Sealing plate thickness   t2/mm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dirty="0">
                          <a:effectLst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Length   L/mm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Not less than 24 times of rebar diameter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</a:tr>
              <a:tr h="33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The distance of the grouting hole and the exhaust hole from the end   c/mm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50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corrugated distance   p/mm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dirty="0">
                          <a:effectLst/>
                        </a:rPr>
                        <a:t>32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</a:endParaRPr>
                    </a:p>
                  </a:txBody>
                  <a:tcPr marL="6447" marR="6447" marT="6447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PP_MARK_KEY" val="4ca56c01-78b6-4c8e-a8f9-9926be5fc921"/>
  <p:tag name="COMMONDATA" val="eyJoZGlkIjoiOWY2NzIwMmIzODU0ZjViNmIxMDc3MWJlMDMwODY0YjQifQ==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角度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0</TotalTime>
  <Words>2388</Words>
  <Application>WPS 演示</Application>
  <PresentationFormat>全屏显示(4:3)</PresentationFormat>
  <Paragraphs>185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Tunga</vt:lpstr>
      <vt:lpstr>Broadway</vt:lpstr>
      <vt:lpstr>Cambria</vt:lpstr>
      <vt:lpstr>Bauhaus 93</vt:lpstr>
      <vt:lpstr>Segoe UI Black</vt:lpstr>
      <vt:lpstr>Segoe UI</vt:lpstr>
      <vt:lpstr>Britannic Bold</vt:lpstr>
      <vt:lpstr>Times New Roman</vt:lpstr>
      <vt:lpstr>Franklin Gothic Book</vt:lpstr>
      <vt:lpstr>微软雅黑</vt:lpstr>
      <vt:lpstr>Arial Unicode MS</vt:lpstr>
      <vt:lpstr>Franklin Gothic Medium</vt:lpstr>
      <vt:lpstr>隶书</vt:lpstr>
      <vt:lpstr>Calibri</vt:lpstr>
      <vt:lpstr>角度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三石而已</cp:lastModifiedBy>
  <cp:revision>70</cp:revision>
  <cp:lastPrinted>2022-12-06T03:14:00Z</cp:lastPrinted>
  <dcterms:created xsi:type="dcterms:W3CDTF">2022-08-17T02:47:00Z</dcterms:created>
  <dcterms:modified xsi:type="dcterms:W3CDTF">2023-03-08T08:13:31Z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08E11009A97F4DED87E9A84B93CE1819</vt:lpwstr>
  </property>
  <property fmtid="{D5CDD505-2E9C-101B-9397-08002B2CF9AE}" pid="3" name="KSOProductBuildVer">
    <vt:lpwstr>2052-11.1.0.13703</vt:lpwstr>
  </property>
</Properties>
</file>